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82" r:id="rId2"/>
    <p:sldId id="312" r:id="rId3"/>
    <p:sldId id="311" r:id="rId4"/>
    <p:sldId id="313" r:id="rId5"/>
    <p:sldId id="315" r:id="rId6"/>
    <p:sldId id="314" r:id="rId7"/>
    <p:sldId id="291" r:id="rId8"/>
    <p:sldId id="294" r:id="rId9"/>
    <p:sldId id="297" r:id="rId10"/>
    <p:sldId id="299" r:id="rId11"/>
    <p:sldId id="300" r:id="rId12"/>
    <p:sldId id="295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287" r:id="rId24"/>
    <p:sldId id="292" r:id="rId25"/>
    <p:sldId id="288" r:id="rId26"/>
    <p:sldId id="290" r:id="rId27"/>
    <p:sldId id="289" r:id="rId28"/>
    <p:sldId id="318" r:id="rId29"/>
    <p:sldId id="316" r:id="rId30"/>
    <p:sldId id="317" r:id="rId31"/>
    <p:sldId id="320" r:id="rId32"/>
    <p:sldId id="321" r:id="rId33"/>
    <p:sldId id="322" r:id="rId34"/>
    <p:sldId id="323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293" r:id="rId44"/>
    <p:sldId id="333" r:id="rId45"/>
    <p:sldId id="286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4D9DBAA-86E1-45ED-927D-BD0002BE06FC}">
          <p14:sldIdLst>
            <p14:sldId id="282"/>
          </p14:sldIdLst>
        </p14:section>
        <p14:section name="Актуальные угрозы инфраструктуре" id="{565DE1E6-E18E-4ED6-9292-19E74ED75E7C}">
          <p14:sldIdLst>
            <p14:sldId id="312"/>
            <p14:sldId id="311"/>
            <p14:sldId id="313"/>
            <p14:sldId id="315"/>
            <p14:sldId id="314"/>
          </p14:sldIdLst>
        </p14:section>
        <p14:section name="Введение в уязвимости" id="{74A28C27-F4DD-4CEC-BC41-C2A584301887}">
          <p14:sldIdLst>
            <p14:sldId id="291"/>
            <p14:sldId id="294"/>
            <p14:sldId id="297"/>
            <p14:sldId id="299"/>
            <p14:sldId id="300"/>
            <p14:sldId id="295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Обзор современных методов атак на домен" id="{A7D269B3-952B-45B6-BB0E-1E81F88CE71D}">
          <p14:sldIdLst>
            <p14:sldId id="310"/>
            <p14:sldId id="287"/>
            <p14:sldId id="292"/>
            <p14:sldId id="288"/>
            <p14:sldId id="290"/>
            <p14:sldId id="289"/>
          </p14:sldIdLst>
        </p14:section>
        <p14:section name="Path-the-hash" id="{706EEDC6-9550-4776-A831-11CE1F53EFC5}">
          <p14:sldIdLst>
            <p14:sldId id="318"/>
          </p14:sldIdLst>
        </p14:section>
        <p14:section name="LLMNR, NBNS, WPAD, mitm6" id="{469EB430-30D1-4050-B052-3C8D5A616755}">
          <p14:sldIdLst>
            <p14:sldId id="316"/>
            <p14:sldId id="317"/>
            <p14:sldId id="320"/>
            <p14:sldId id="321"/>
          </p14:sldIdLst>
        </p14:section>
        <p14:section name="Эксплуатация контроллера домена" id="{B10EDAC5-C09D-4C5C-B80C-2385AAEC48EF}">
          <p14:sldIdLst>
            <p14:sldId id="322"/>
            <p14:sldId id="323"/>
            <p14:sldId id="325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Поиск информации в логах" id="{BFE3E2FC-178E-45B5-B8D7-DA886476C06D}">
          <p14:sldIdLst>
            <p14:sldId id="332"/>
            <p14:sldId id="293"/>
            <p14:sldId id="333"/>
          </p14:sldIdLst>
        </p14:section>
        <p14:section name="Раздел по умолчанию" id="{E5ECD48F-3185-4438-B0CC-3C95C726A7F7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26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27.04.2022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27.04.2022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27.04.2022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27.04.2022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5" y="2373329"/>
            <a:ext cx="5913664" cy="359325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6. Базовые атаки и компрометация доменной </a:t>
            </a:r>
            <a:r>
              <a:rPr lang="ru-RU" sz="3600" dirty="0" err="1">
                <a:latin typeface="TT Hoves" panose="02000503030000020004" pitchFamily="2" charset="-52"/>
              </a:rPr>
              <a:t>Windows</a:t>
            </a:r>
            <a:r>
              <a:rPr lang="ru-RU" sz="3600" dirty="0">
                <a:latin typeface="TT Hoves" panose="02000503030000020004" pitchFamily="2" charset="-52"/>
              </a:rPr>
              <a:t>-инфраструктуры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 Windows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73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Метрики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CVSS)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9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/>
          <a:lstStyle/>
          <a:p>
            <a:r>
              <a:rPr lang="ru-RU" dirty="0">
                <a:latin typeface="TT Hoves" panose="02000503030000020004" pitchFamily="2" charset="-52"/>
              </a:rPr>
              <a:t>Для определения критичности используются метрики, они же </a:t>
            </a:r>
            <a:r>
              <a:rPr lang="en-US" b="1" dirty="0">
                <a:latin typeface="TT Hoves" panose="02000503030000020004" pitchFamily="2" charset="-52"/>
              </a:rPr>
              <a:t>Common Vulnerability Scoring System</a:t>
            </a:r>
            <a:r>
              <a:rPr lang="ru-RU" dirty="0">
                <a:latin typeface="TT Hoves" panose="02000503030000020004" pitchFamily="2" charset="-52"/>
              </a:rPr>
              <a:t>.</a:t>
            </a:r>
          </a:p>
          <a:p>
            <a:r>
              <a:rPr lang="ru-RU" dirty="0">
                <a:latin typeface="TT Hoves" panose="02000503030000020004" pitchFamily="2" charset="-52"/>
              </a:rPr>
              <a:t>Есть 3 вида метрик: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 pitchFamily="2" charset="-52"/>
              </a:rPr>
              <a:t>Базовые метрики </a:t>
            </a:r>
            <a:r>
              <a:rPr lang="ru-RU" dirty="0">
                <a:latin typeface="TT Hoves" panose="02000503030000020004" pitchFamily="2" charset="-52"/>
              </a:rPr>
              <a:t>– общие метрики для уязвимости без учета времени и контекста применимости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 pitchFamily="2" charset="-52"/>
              </a:rPr>
              <a:t>Временные метрики </a:t>
            </a:r>
            <a:r>
              <a:rPr lang="ru-RU" dirty="0">
                <a:latin typeface="TT Hoves" panose="02000503030000020004" pitchFamily="2" charset="-52"/>
              </a:rPr>
              <a:t>– учитывают реакцию производителя уязвимого продукта, которые изменяются с момента обнаружения уязвимости и до момента её исправления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 pitchFamily="2" charset="-52"/>
              </a:rPr>
              <a:t>Контекстные метрики </a:t>
            </a:r>
            <a:r>
              <a:rPr lang="ru-RU" dirty="0">
                <a:latin typeface="TT Hoves" panose="02000503030000020004" pitchFamily="2" charset="-52"/>
              </a:rPr>
              <a:t>– оперируют требованиями безопасности к системе, в которой работает уязвимый продукт</a:t>
            </a:r>
          </a:p>
        </p:txBody>
      </p:sp>
    </p:spTree>
    <p:extLst>
      <p:ext uri="{BB962C8B-B14F-4D97-AF65-F5344CB8AC3E}">
        <p14:creationId xmlns:p14="http://schemas.microsoft.com/office/powerpoint/2010/main" val="3581635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11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Калькулятор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CVSS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30" y="2169763"/>
            <a:ext cx="9167466" cy="3632093"/>
          </a:xfrm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356687" y="2169763"/>
            <a:ext cx="2325144" cy="3875437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TT Hoves" panose="02000503030000020004" pitchFamily="2" charset="-52"/>
              </a:rPr>
              <a:t>Для расчёта метрики можно использовать калькулятор </a:t>
            </a:r>
            <a:r>
              <a:rPr lang="en-US" dirty="0">
                <a:latin typeface="TT Hoves" panose="02000503030000020004" pitchFamily="2" charset="-52"/>
              </a:rPr>
              <a:t>CVSS</a:t>
            </a:r>
            <a:r>
              <a:rPr lang="ru-RU" dirty="0">
                <a:latin typeface="TT Hoves" panose="02000503030000020004" pitchFamily="2" charset="-52"/>
              </a:rPr>
              <a:t>.</a:t>
            </a:r>
            <a:endParaRPr lang="en-US" dirty="0">
              <a:latin typeface="TT Hoves" panose="02000503030000020004" pitchFamily="2" charset="-52"/>
            </a:endParaRPr>
          </a:p>
          <a:p>
            <a:pPr marL="0" indent="0">
              <a:buNone/>
            </a:pPr>
            <a:r>
              <a:rPr lang="ru-RU" dirty="0">
                <a:latin typeface="TT Hoves" panose="02000503030000020004" pitchFamily="2" charset="-52"/>
              </a:rPr>
              <a:t>По этим же метрикам формируется вектор </a:t>
            </a:r>
            <a:r>
              <a:rPr lang="en-US" dirty="0">
                <a:latin typeface="TT Hoves" panose="02000503030000020004" pitchFamily="2" charset="-52"/>
              </a:rPr>
              <a:t>CVSS</a:t>
            </a:r>
            <a:endParaRPr lang="ru-RU" dirty="0">
              <a:latin typeface="TT Hoves" panose="02000503030000020004" pitchFamily="2" charset="-52"/>
            </a:endParaRPr>
          </a:p>
          <a:p>
            <a:pPr marL="0" indent="0">
              <a:buNone/>
            </a:pPr>
            <a:r>
              <a:rPr lang="ru-RU" dirty="0">
                <a:latin typeface="TT Hoves" panose="02000503030000020004" pitchFamily="2" charset="-52"/>
              </a:rPr>
              <a:t>Рассмотрим </a:t>
            </a:r>
            <a:r>
              <a:rPr lang="en-US" dirty="0">
                <a:latin typeface="TT Hoves" panose="02000503030000020004" pitchFamily="2" charset="-52"/>
              </a:rPr>
              <a:t>CVSSv3</a:t>
            </a:r>
            <a:endParaRPr lang="ru-RU" dirty="0">
              <a:latin typeface="TT Hoves" panose="02000503030000020004" pitchFamily="2" charset="-52"/>
            </a:endParaRPr>
          </a:p>
          <a:p>
            <a:pPr marL="0" indent="0">
              <a:buNone/>
            </a:pPr>
            <a:endParaRPr lang="ru-RU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7935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12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18474" y="1071836"/>
            <a:ext cx="9658829" cy="1097927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Вектор атаки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AV)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903723"/>
              </p:ext>
            </p:extLst>
          </p:nvPr>
        </p:nvGraphicFramePr>
        <p:xfrm>
          <a:off x="1418474" y="1906101"/>
          <a:ext cx="9658829" cy="329893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1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3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Network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Сетевой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N)</a:t>
                      </a:r>
                      <a:endParaRPr lang="ru-RU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>
                          <a:latin typeface="TT Hoves" panose="02000503030000020004" pitchFamily="2" charset="-52"/>
                        </a:rPr>
                        <a:t>Уязвимый интерфейс работает на сетевом уровне или более верхнем уровне модели OSI</a:t>
                      </a:r>
                      <a:endParaRPr lang="ru-RU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Adjacent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Смежная сеть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 (A)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Атакующий должен иметь доступ к широковещательному каналу или к домену коллизий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Local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Локальный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L)</a:t>
                      </a:r>
                      <a:endParaRPr lang="ru-RU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Атакующий должен иметь локальную сессию в системе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Physical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Физический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Атакующий должен иметь физический доступ к системе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62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13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18474" y="1071836"/>
            <a:ext cx="9658829" cy="1097927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Сложность атаки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AC)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272973"/>
              </p:ext>
            </p:extLst>
          </p:nvPr>
        </p:nvGraphicFramePr>
        <p:xfrm>
          <a:off x="1418474" y="1906101"/>
          <a:ext cx="9658829" cy="169059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1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3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High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Высокая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 (</a:t>
                      </a:r>
                      <a:r>
                        <a:rPr lang="en-US" sz="2000" baseline="0" dirty="0">
                          <a:latin typeface="TT Hoves" panose="02000503030000020004" pitchFamily="2" charset="-52"/>
                        </a:rPr>
                        <a:t>H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)</a:t>
                      </a:r>
                      <a:endParaRPr lang="ru-RU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Для эксплуатации уязвимости нужны особые условия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Low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Низкая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L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)</a:t>
                      </a:r>
                      <a:endParaRPr lang="en-US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Для эксплуатации уязвимости не требуются специальные условия и особые обстоятельства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Текст 1"/>
          <p:cNvSpPr txBox="1">
            <a:spLocks/>
          </p:cNvSpPr>
          <p:nvPr/>
        </p:nvSpPr>
        <p:spPr>
          <a:xfrm>
            <a:off x="1418474" y="4199138"/>
            <a:ext cx="9658829" cy="1981848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TT Hoves" panose="02000503030000020004" pitchFamily="2" charset="-52"/>
              </a:rPr>
              <a:t>Пример особых условий: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Необходимость предварительного сбора данных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Атаки с помощью социальной инженерии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Наличие нестандартных и редких конфигураций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200565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14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18474" y="1071836"/>
            <a:ext cx="9658829" cy="1097927"/>
          </a:xfrm>
        </p:spPr>
        <p:txBody>
          <a:bodyPr/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Уровень привилегий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PR)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46713"/>
              </p:ext>
            </p:extLst>
          </p:nvPr>
        </p:nvGraphicFramePr>
        <p:xfrm>
          <a:off x="1418474" y="1906101"/>
          <a:ext cx="9658829" cy="259789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1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3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High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Высокий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H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TT Hoves" panose="02000503030000020004" pitchFamily="2" charset="-52"/>
                        </a:rPr>
                        <a:t>Для использования уязвимости требуется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аутентификация с правами администратора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Low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Низкий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L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)</a:t>
                      </a:r>
                      <a:endParaRPr lang="en-US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Для использования уязвимости требуется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аутентификация с правами пользователя или выше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None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Не требуется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N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Для использования уязвимости аутентификация не нужна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545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15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18474" y="1071836"/>
            <a:ext cx="9747366" cy="109792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Взаимодействие с пользователем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UI)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181785"/>
              </p:ext>
            </p:extLst>
          </p:nvPr>
        </p:nvGraphicFramePr>
        <p:xfrm>
          <a:off x="1418474" y="1906101"/>
          <a:ext cx="9658829" cy="18968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1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3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Required</a:t>
                      </a:r>
                      <a:r>
                        <a:rPr lang="en-US" sz="2000" baseline="0" dirty="0">
                          <a:latin typeface="TT Hoves" panose="02000503030000020004" pitchFamily="2" charset="-52"/>
                        </a:rPr>
                        <a:t>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Требуется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R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Необходимо вызвать определенные действия со стороны пользователя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None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Не требуется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N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)</a:t>
                      </a:r>
                      <a:endParaRPr lang="en-US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От действий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 пользователя системы ничего не зависит</a:t>
                      </a:r>
                      <a:endParaRPr lang="ru-RU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956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16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56686" y="1071836"/>
            <a:ext cx="11752455" cy="1097927"/>
          </a:xfrm>
        </p:spPr>
        <p:txBody>
          <a:bodyPr>
            <a:noAutofit/>
          </a:bodyPr>
          <a:lstStyle/>
          <a:p>
            <a:pPr algn="ctr"/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Влияние на другие компоненты системы (S)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305666"/>
              </p:ext>
            </p:extLst>
          </p:nvPr>
        </p:nvGraphicFramePr>
        <p:xfrm>
          <a:off x="1418474" y="1906101"/>
          <a:ext cx="9658829" cy="22016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1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3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Unchanged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Не оказывает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U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Эксплуатация уязвимости не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 влияет на другие компоненты системы</a:t>
                      </a:r>
                      <a:endParaRPr lang="ru-RU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Changed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Оказывает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C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)</a:t>
                      </a:r>
                      <a:endParaRPr lang="en-US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Эксплуатация уязвимости позволяет нарушить конфиденциальность, целостность и доступность какого-либо другого компонента системы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460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17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18474" y="1071836"/>
            <a:ext cx="9747366" cy="109792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Влияние на конфиденциальность (С)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20871"/>
              </p:ext>
            </p:extLst>
          </p:nvPr>
        </p:nvGraphicFramePr>
        <p:xfrm>
          <a:off x="1418474" y="1906101"/>
          <a:ext cx="9658829" cy="26964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1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3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None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Не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 оказывает (</a:t>
                      </a:r>
                      <a:r>
                        <a:rPr lang="en-US" sz="2000" baseline="0" dirty="0">
                          <a:latin typeface="TT Hoves" panose="02000503030000020004" pitchFamily="2" charset="-52"/>
                        </a:rPr>
                        <a:t>N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)</a:t>
                      </a:r>
                      <a:endParaRPr lang="ru-RU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Не влияет на конфиденциальность системы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Low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Низкое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 (</a:t>
                      </a:r>
                      <a:r>
                        <a:rPr lang="en-US" sz="2000" baseline="0" dirty="0">
                          <a:latin typeface="TT Hoves" panose="02000503030000020004" pitchFamily="2" charset="-52"/>
                        </a:rPr>
                        <a:t>L)</a:t>
                      </a:r>
                      <a:endParaRPr lang="en-US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Информация раскрывается в значительной степени, но объем потерь ограничен таким образом, что не все данные доступны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High</a:t>
                      </a:r>
                      <a:r>
                        <a:rPr lang="en-US" sz="2000" baseline="0" dirty="0">
                          <a:latin typeface="TT Hoves" panose="02000503030000020004" pitchFamily="2" charset="-52"/>
                        </a:rPr>
                        <a:t>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Высокое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H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Полное раскрытие информации, обеспечивающее доступ ко всем данным в системе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118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18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18474" y="1071836"/>
            <a:ext cx="9747366" cy="1097927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Влияние на целостность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I)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924129"/>
              </p:ext>
            </p:extLst>
          </p:nvPr>
        </p:nvGraphicFramePr>
        <p:xfrm>
          <a:off x="1418474" y="1906101"/>
          <a:ext cx="9658829" cy="26964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1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3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None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Не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 оказывает (</a:t>
                      </a:r>
                      <a:r>
                        <a:rPr lang="en-US" sz="2000" baseline="0" dirty="0">
                          <a:latin typeface="TT Hoves" panose="02000503030000020004" pitchFamily="2" charset="-52"/>
                        </a:rPr>
                        <a:t>N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)</a:t>
                      </a:r>
                      <a:endParaRPr lang="ru-RU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Не влияет на целостность системы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Low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Низкое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 (</a:t>
                      </a:r>
                      <a:r>
                        <a:rPr lang="en-US" sz="2000" baseline="0" dirty="0">
                          <a:latin typeface="TT Hoves" panose="02000503030000020004" pitchFamily="2" charset="-52"/>
                        </a:rPr>
                        <a:t>L)</a:t>
                      </a:r>
                      <a:endParaRPr lang="en-US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Изменение некоторых данных или системных файлов возможно, но объем модификации ограничен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High</a:t>
                      </a:r>
                      <a:r>
                        <a:rPr lang="en-US" sz="2000" baseline="0" dirty="0">
                          <a:latin typeface="TT Hoves" panose="02000503030000020004" pitchFamily="2" charset="-52"/>
                        </a:rPr>
                        <a:t>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Высокое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H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Полная потеря целостности; злоумышленник может изменить любые файлы или информацию в целевой системе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01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19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18474" y="1071836"/>
            <a:ext cx="9747366" cy="1097927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Влияние на доступность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791932"/>
              </p:ext>
            </p:extLst>
          </p:nvPr>
        </p:nvGraphicFramePr>
        <p:xfrm>
          <a:off x="1418474" y="1906101"/>
          <a:ext cx="9658829" cy="218537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1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3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Вид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None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Не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 оказывает (</a:t>
                      </a:r>
                      <a:r>
                        <a:rPr lang="en-US" sz="2000" baseline="0" dirty="0">
                          <a:latin typeface="TT Hoves" panose="02000503030000020004" pitchFamily="2" charset="-52"/>
                        </a:rPr>
                        <a:t>N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)</a:t>
                      </a:r>
                      <a:endParaRPr lang="ru-RU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Не влияет на доступность системы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Low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Низкое</a:t>
                      </a:r>
                      <a:r>
                        <a:rPr lang="ru-RU" sz="2000" baseline="0" dirty="0">
                          <a:latin typeface="TT Hoves" panose="02000503030000020004" pitchFamily="2" charset="-52"/>
                        </a:rPr>
                        <a:t> (</a:t>
                      </a:r>
                      <a:r>
                        <a:rPr lang="en-US" sz="2000" baseline="0" dirty="0">
                          <a:latin typeface="TT Hoves" panose="02000503030000020004" pitchFamily="2" charset="-52"/>
                        </a:rPr>
                        <a:t>L)</a:t>
                      </a:r>
                      <a:endParaRPr lang="en-US" sz="20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Сниженная производительность или потеря некоторых функциональных возможностей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TT Hoves" panose="02000503030000020004" pitchFamily="2" charset="-52"/>
                        </a:rPr>
                        <a:t>High</a:t>
                      </a:r>
                      <a:r>
                        <a:rPr lang="en-US" sz="2000" baseline="0" dirty="0">
                          <a:latin typeface="TT Hoves" panose="02000503030000020004" pitchFamily="2" charset="-52"/>
                        </a:rPr>
                        <a:t> | 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Высокое (</a:t>
                      </a:r>
                      <a:r>
                        <a:rPr lang="en-US" sz="2000" dirty="0">
                          <a:latin typeface="TT Hoves" panose="02000503030000020004" pitchFamily="2" charset="-52"/>
                        </a:rPr>
                        <a:t>H</a:t>
                      </a:r>
                      <a:r>
                        <a:rPr lang="ru-RU" sz="2000" dirty="0">
                          <a:latin typeface="TT Hoves" panose="02000503030000020004" pitchFamily="2" charset="-5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2000" dirty="0">
                          <a:latin typeface="TT Hoves" panose="02000503030000020004" pitchFamily="2" charset="-52"/>
                        </a:rPr>
                        <a:t>Полная потеря доступности атакованного ресурса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56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Варианты угроз инфраструктуре</a:t>
            </a:r>
          </a:p>
        </p:txBody>
      </p:sp>
    </p:spTree>
    <p:extLst>
      <p:ext uri="{BB962C8B-B14F-4D97-AF65-F5344CB8AC3E}">
        <p14:creationId xmlns:p14="http://schemas.microsoft.com/office/powerpoint/2010/main" val="2371539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Временные метрики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9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TT Hoves" panose="02000503030000020004" pitchFamily="2" charset="-52"/>
              </a:rPr>
              <a:t>Временные метрики вносят в общую оценку поправку на полноту имеющейся информации об уязвимости, зрелость эксплуатирующего кода (при его наличии) и доступность исправлений.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Доступность средств эксплуатации (</a:t>
            </a:r>
            <a:r>
              <a:rPr lang="en-US" sz="1800" dirty="0">
                <a:latin typeface="TT Hoves" panose="02000503030000020004" pitchFamily="2" charset="-52"/>
              </a:rPr>
              <a:t>E)</a:t>
            </a:r>
            <a:endParaRPr lang="ru-RU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Доступность средств устранения (</a:t>
            </a:r>
            <a:r>
              <a:rPr lang="en-US" sz="1800" dirty="0">
                <a:latin typeface="TT Hoves" panose="02000503030000020004" pitchFamily="2" charset="-52"/>
              </a:rPr>
              <a:t>RL)</a:t>
            </a:r>
            <a:endParaRPr lang="ru-RU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Степень доверия к информации об уязвимости (RC)</a:t>
            </a:r>
          </a:p>
        </p:txBody>
      </p:sp>
    </p:spTree>
    <p:extLst>
      <p:ext uri="{BB962C8B-B14F-4D97-AF65-F5344CB8AC3E}">
        <p14:creationId xmlns:p14="http://schemas.microsoft.com/office/powerpoint/2010/main" val="2979980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Контекстные метрики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9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TT Hoves" panose="02000503030000020004" pitchFamily="2" charset="-52"/>
              </a:rPr>
              <a:t>При помощи контекстных метрик эксперты по безопасности могут внести в результирующую оценку поправки с учетом характеристик информационной среды. </a:t>
            </a:r>
          </a:p>
          <a:p>
            <a:endParaRPr lang="ru-RU" sz="1800" dirty="0">
              <a:latin typeface="TT Hoves" panose="02000503030000020004" pitchFamily="2" charset="-52"/>
            </a:endParaRPr>
          </a:p>
          <a:p>
            <a:r>
              <a:rPr lang="ru-RU" sz="1800" dirty="0">
                <a:latin typeface="TT Hoves" panose="02000503030000020004" pitchFamily="2" charset="-52"/>
              </a:rPr>
              <a:t>Временные и контекстные метрики опциональны и применяются для более точной оценки опасности, которую представляет данная уязвимость для более или менее конкретной инфраструктуры.</a:t>
            </a:r>
          </a:p>
        </p:txBody>
      </p:sp>
    </p:spTree>
    <p:extLst>
      <p:ext uri="{BB962C8B-B14F-4D97-AF65-F5344CB8AC3E}">
        <p14:creationId xmlns:p14="http://schemas.microsoft.com/office/powerpoint/2010/main" val="4226092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Актуальные уязвимости для инфраструктуры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Windows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17354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Уязвимость представляет собой ошибку в реализации протокола шифрования </a:t>
            </a:r>
            <a:r>
              <a:rPr lang="en-US" dirty="0">
                <a:latin typeface="TT Hoves" panose="02000503030000020004" pitchFamily="2" charset="-52"/>
              </a:rPr>
              <a:t>AES-CFB8 </a:t>
            </a:r>
            <a:r>
              <a:rPr lang="ru-RU" dirty="0">
                <a:latin typeface="TT Hoves" panose="02000503030000020004" pitchFamily="2" charset="-52"/>
              </a:rPr>
              <a:t>в </a:t>
            </a:r>
            <a:r>
              <a:rPr lang="en-US" dirty="0" err="1">
                <a:latin typeface="TT Hoves" panose="02000503030000020004" pitchFamily="2" charset="-52"/>
              </a:rPr>
              <a:t>Netlogon</a:t>
            </a:r>
            <a:r>
              <a:rPr lang="en-US" dirty="0">
                <a:latin typeface="TT Hoves" panose="02000503030000020004" pitchFamily="2" charset="-52"/>
              </a:rPr>
              <a:t> Remote Protocol (MS-NRPC)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Имеет идентификатор CVE-2020-1472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Позволяет </a:t>
            </a:r>
            <a:r>
              <a:rPr lang="ru-RU" dirty="0" err="1">
                <a:latin typeface="TT Hoves" panose="02000503030000020004" pitchFamily="2" charset="-52"/>
              </a:rPr>
              <a:t>неаутентифицированному</a:t>
            </a:r>
            <a:r>
              <a:rPr lang="ru-RU" dirty="0">
                <a:latin typeface="TT Hoves" panose="02000503030000020004" pitchFamily="2" charset="-52"/>
              </a:rPr>
              <a:t> атакующему удаленно получить права администратора домена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Уязвимость в </a:t>
            </a:r>
            <a:r>
              <a:rPr lang="ru-RU" dirty="0" err="1">
                <a:latin typeface="TT Hoves" panose="02000503030000020004" pitchFamily="2" charset="-52"/>
              </a:rPr>
              <a:t>Netlogon</a:t>
            </a:r>
            <a:r>
              <a:rPr lang="ru-RU" dirty="0">
                <a:latin typeface="TT Hoves" panose="02000503030000020004" pitchFamily="2" charset="-52"/>
              </a:rPr>
              <a:t> позволяет выдать себя за легитимный компьютер домена, а эскалация привилегий позволяет сменить пароль аккаунта DC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В сети в открытом доступе присутствуют </a:t>
            </a:r>
            <a:r>
              <a:rPr lang="en-US" dirty="0" err="1">
                <a:latin typeface="TT Hoves" panose="02000503030000020004" pitchFamily="2" charset="-52"/>
              </a:rPr>
              <a:t>PoC</a:t>
            </a:r>
            <a:r>
              <a:rPr lang="en-US" dirty="0">
                <a:latin typeface="TT Hoves" panose="02000503030000020004" pitchFamily="2" charset="-52"/>
              </a:rPr>
              <a:t>-</a:t>
            </a:r>
            <a:r>
              <a:rPr lang="ru-RU" dirty="0" err="1">
                <a:latin typeface="TT Hoves" panose="02000503030000020004" pitchFamily="2" charset="-52"/>
              </a:rPr>
              <a:t>эксплойты</a:t>
            </a:r>
            <a:r>
              <a:rPr lang="ru-RU" dirty="0">
                <a:latin typeface="TT Hoves" panose="02000503030000020004" pitchFamily="2" charset="-52"/>
              </a:rPr>
              <a:t> для уязвимости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Zerologon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685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Уязвимость представляет собой переполнение буфера на серверах </a:t>
            </a:r>
            <a:r>
              <a:rPr lang="ru-RU" dirty="0" err="1">
                <a:latin typeface="TT Hoves" panose="02000503030000020004" pitchFamily="2" charset="-52"/>
              </a:rPr>
              <a:t>Microsoft</a:t>
            </a:r>
            <a:r>
              <a:rPr lang="ru-RU" dirty="0">
                <a:latin typeface="TT Hoves" panose="02000503030000020004" pitchFamily="2" charset="-52"/>
              </a:rPr>
              <a:t> SMB</a:t>
            </a:r>
            <a:r>
              <a:rPr lang="en-US" dirty="0">
                <a:latin typeface="TT Hoves" panose="02000503030000020004" pitchFamily="2" charset="-52"/>
              </a:rPr>
              <a:t>v3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Имеет идентификатор </a:t>
            </a:r>
            <a:r>
              <a:rPr lang="en-US" dirty="0">
                <a:latin typeface="TT Hoves" panose="02000503030000020004" pitchFamily="2" charset="-52"/>
              </a:rPr>
              <a:t>CVE-2020-0796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Тип уязвимости – </a:t>
            </a:r>
            <a:r>
              <a:rPr lang="en-US" dirty="0">
                <a:latin typeface="TT Hoves" panose="02000503030000020004" pitchFamily="2" charset="-52"/>
              </a:rPr>
              <a:t>RCE 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Проблема позволяет неавторизованному атакующему удаленно выполнить код на целевом сервере или клиенте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Эксплуатация уязвимости открывает системы для атак с потенциалом червя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В сети в открытом доступе присутствуют </a:t>
            </a:r>
            <a:r>
              <a:rPr lang="en-US" dirty="0" err="1">
                <a:latin typeface="TT Hoves" panose="02000503030000020004" pitchFamily="2" charset="-52"/>
              </a:rPr>
              <a:t>PoC</a:t>
            </a:r>
            <a:r>
              <a:rPr lang="en-US" dirty="0">
                <a:latin typeface="TT Hoves" panose="02000503030000020004" pitchFamily="2" charset="-52"/>
              </a:rPr>
              <a:t>-</a:t>
            </a:r>
            <a:r>
              <a:rPr lang="ru-RU" dirty="0" err="1">
                <a:latin typeface="TT Hoves" panose="02000503030000020004" pitchFamily="2" charset="-52"/>
              </a:rPr>
              <a:t>эксплойты</a:t>
            </a:r>
            <a:r>
              <a:rPr lang="ru-RU" dirty="0">
                <a:latin typeface="TT Hoves" panose="02000503030000020004" pitchFamily="2" charset="-52"/>
              </a:rPr>
              <a:t> для уязвимости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SMBGhost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99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Атака представляет собой цепочку уязвимостей </a:t>
            </a:r>
            <a:r>
              <a:rPr lang="en-US" dirty="0">
                <a:latin typeface="TT Hoves" panose="02000503030000020004" pitchFamily="2" charset="-52"/>
              </a:rPr>
              <a:t>CVE-2021-26855, 26858, 27065, 26857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Уязвимости позволяют злоумышленникам обойти этап аутентификации, получить права администратора, устанавливать вредоносное ПО и выполнять произвольные команды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Первоначальный доступ осуществляется с помощью </a:t>
            </a:r>
            <a:r>
              <a:rPr lang="en-US" dirty="0">
                <a:latin typeface="TT Hoves" panose="02000503030000020004" pitchFamily="2" charset="-52"/>
              </a:rPr>
              <a:t>CVE-2021-26855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Тип уязвимости – </a:t>
            </a:r>
            <a:r>
              <a:rPr lang="en-US" dirty="0">
                <a:latin typeface="TT Hoves" panose="02000503030000020004" pitchFamily="2" charset="-52"/>
              </a:rPr>
              <a:t>SSRF (</a:t>
            </a:r>
            <a:r>
              <a:rPr lang="ru-RU" dirty="0">
                <a:latin typeface="TT Hoves" panose="02000503030000020004" pitchFamily="2" charset="-52"/>
              </a:rPr>
              <a:t>подделка запросов со стороны сервера)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Эта уязвимость позволяет внешнему атакующему обойти механизм аутентификации в MS </a:t>
            </a:r>
            <a:r>
              <a:rPr lang="ru-RU" dirty="0" err="1">
                <a:latin typeface="TT Hoves" panose="02000503030000020004" pitchFamily="2" charset="-52"/>
              </a:rPr>
              <a:t>Exchange</a:t>
            </a:r>
            <a:r>
              <a:rPr lang="ru-RU" dirty="0">
                <a:latin typeface="TT Hoves" panose="02000503030000020004" pitchFamily="2" charset="-52"/>
              </a:rPr>
              <a:t> и выдать себя за любого пользователя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Proxylogon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936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Уязвимость в диспетчере очереди печати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Имеет идентификаторы </a:t>
            </a:r>
            <a:r>
              <a:rPr lang="en-US" dirty="0">
                <a:latin typeface="TT Hoves" panose="02000503030000020004" pitchFamily="2" charset="-52"/>
              </a:rPr>
              <a:t>CVE-2021-1675 </a:t>
            </a:r>
            <a:r>
              <a:rPr lang="ru-RU" dirty="0">
                <a:latin typeface="TT Hoves" panose="02000503030000020004" pitchFamily="2" charset="-52"/>
              </a:rPr>
              <a:t>и </a:t>
            </a:r>
            <a:r>
              <a:rPr lang="en-US" dirty="0">
                <a:latin typeface="TT Hoves" panose="02000503030000020004" pitchFamily="2" charset="-52"/>
              </a:rPr>
              <a:t>CVE-2021-34527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Первая эксплуатируется только локально, а вторая – удалённо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Тип уязвимости – </a:t>
            </a:r>
            <a:r>
              <a:rPr lang="en-US" dirty="0">
                <a:latin typeface="TT Hoves" panose="02000503030000020004" pitchFamily="2" charset="-52"/>
              </a:rPr>
              <a:t>RCE 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Ошибка в коде приводит к недостаточной </a:t>
            </a:r>
            <a:r>
              <a:rPr lang="ru-RU" dirty="0" err="1">
                <a:latin typeface="TT Hoves" panose="02000503030000020004" pitchFamily="2" charset="-52"/>
              </a:rPr>
              <a:t>валидации</a:t>
            </a:r>
            <a:r>
              <a:rPr lang="ru-RU" dirty="0">
                <a:latin typeface="TT Hoves" panose="02000503030000020004" pitchFamily="2" charset="-52"/>
              </a:rPr>
              <a:t> ввода в ходе добавления нового принтера, в результате появляется возможность загрузить в систему вредоносный DLL-файл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Повторная попытка «добавить принтер» позволяет обратиться к этому файлу, который запустится с системными привилегиями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PrintNightmare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593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/>
          <a:lstStyle/>
          <a:p>
            <a:r>
              <a:rPr lang="ru-RU" dirty="0">
                <a:latin typeface="TT Hoves" panose="02000503030000020004" pitchFamily="2" charset="-52"/>
              </a:rPr>
              <a:t>Кроме уязвимостей, что возникают от года в год, доменная инфраструктура </a:t>
            </a:r>
            <a:r>
              <a:rPr lang="en-US" dirty="0">
                <a:latin typeface="TT Hoves" panose="02000503030000020004" pitchFamily="2" charset="-52"/>
              </a:rPr>
              <a:t>Windows </a:t>
            </a:r>
            <a:r>
              <a:rPr lang="ru-RU" dirty="0">
                <a:latin typeface="TT Hoves" panose="02000503030000020004" pitchFamily="2" charset="-52"/>
              </a:rPr>
              <a:t>подвержена некоторым базовым атакам, которые актуальны и по сей день. Какие-то возникают из-за ошибок в конфигурациях техники, какие-то – есть в системе по умолчанию.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T Hoves" panose="02000503030000020004" pitchFamily="2" charset="-52"/>
              </a:rPr>
              <a:t>Path-the-hash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T Hoves" panose="02000503030000020004" pitchFamily="2" charset="-52"/>
              </a:rPr>
              <a:t>LLMNR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T Hoves" panose="02000503030000020004" pitchFamily="2" charset="-52"/>
              </a:rPr>
              <a:t>NBNS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T Hoves" panose="02000503030000020004" pitchFamily="2" charset="-52"/>
              </a:rPr>
              <a:t>WPAD 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T Hoves" panose="02000503030000020004" pitchFamily="2" charset="-52"/>
              </a:rPr>
              <a:t>mitm6</a:t>
            </a:r>
            <a:endParaRPr lang="ru-RU" dirty="0">
              <a:latin typeface="TT Hoves" panose="02000503030000020004" pitchFamily="2" charset="-52"/>
            </a:endParaRPr>
          </a:p>
          <a:p>
            <a:r>
              <a:rPr lang="ru-RU" dirty="0">
                <a:latin typeface="TT Hoves" panose="02000503030000020004" pitchFamily="2" charset="-52"/>
              </a:rPr>
              <a:t>Их и рассмотрим далее.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Нестареющая классика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147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216593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Позволяет атакующему авторизоваться на удалённом сервере, аутентификация на котором осуществляется с использованием протокола NTLM или LM. Для такой аутентификации используется не пароль, а </a:t>
            </a:r>
            <a:r>
              <a:rPr lang="ru-RU" dirty="0" err="1">
                <a:latin typeface="TT Hoves" panose="02000503030000020004" pitchFamily="2" charset="-52"/>
              </a:rPr>
              <a:t>хеш</a:t>
            </a:r>
            <a:r>
              <a:rPr lang="ru-RU" dirty="0">
                <a:latin typeface="TT Hoves" panose="02000503030000020004" pitchFamily="2" charset="-52"/>
              </a:rPr>
              <a:t> пароля.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 err="1">
                <a:latin typeface="TT Hoves" panose="02000503030000020004" pitchFamily="2" charset="-52"/>
              </a:rPr>
              <a:t>Хеши</a:t>
            </a:r>
            <a:r>
              <a:rPr lang="ru-RU" dirty="0">
                <a:latin typeface="TT Hoves" panose="02000503030000020004" pitchFamily="2" charset="-52"/>
              </a:rPr>
              <a:t> паролей передаются без использования соли, а потому остаются неизменными от сессии к сессии (до тех пор, пока не изменяется пароль пользователя).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Path-the-hash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1113D1A-CC38-498C-AD39-45654CB6B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726" y="4567070"/>
            <a:ext cx="7262489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53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latin typeface="TT Hoves" panose="02000503030000020004" pitchFamily="2" charset="-52"/>
              </a:rPr>
              <a:t>Local Loop Multicast Name Resolution</a:t>
            </a:r>
            <a:r>
              <a:rPr lang="ru-RU" b="1" dirty="0"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позволяет компьютерам выполнять разрешение имен хостов в локальной сети.</a:t>
            </a:r>
            <a:endParaRPr lang="en-US" dirty="0">
              <a:latin typeface="TT Hoves" panose="02000503030000020004" pitchFamily="2" charset="-5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В </a:t>
            </a:r>
            <a:r>
              <a:rPr lang="ru-RU" dirty="0" err="1">
                <a:latin typeface="TT Hoves" panose="02000503030000020004" pitchFamily="2" charset="-52"/>
              </a:rPr>
              <a:t>Windows</a:t>
            </a:r>
            <a:r>
              <a:rPr lang="ru-RU" dirty="0">
                <a:latin typeface="TT Hoves" panose="02000503030000020004" pitchFamily="2" charset="-52"/>
              </a:rPr>
              <a:t> подобная схема именуется как Сетевое обнаружение (</a:t>
            </a:r>
            <a:r>
              <a:rPr lang="ru-RU" dirty="0" err="1">
                <a:latin typeface="TT Hoves" panose="02000503030000020004" pitchFamily="2" charset="-52"/>
              </a:rPr>
              <a:t>Network</a:t>
            </a:r>
            <a:r>
              <a:rPr lang="ru-RU" dirty="0">
                <a:latin typeface="TT Hoves" panose="02000503030000020004" pitchFamily="2" charset="-52"/>
              </a:rPr>
              <a:t> </a:t>
            </a:r>
            <a:r>
              <a:rPr lang="ru-RU" dirty="0" err="1">
                <a:latin typeface="TT Hoves" panose="02000503030000020004" pitchFamily="2" charset="-52"/>
              </a:rPr>
              <a:t>Discovery</a:t>
            </a:r>
            <a:r>
              <a:rPr lang="ru-RU" dirty="0">
                <a:latin typeface="TT Hoves" panose="02000503030000020004" pitchFamily="2" charset="-52"/>
              </a:rPr>
              <a:t>)</a:t>
            </a:r>
            <a:endParaRPr lang="en-US" dirty="0">
              <a:latin typeface="TT Hoves" panose="02000503030000020004" pitchFamily="2" charset="-5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Основная проблема протокола в том, что запрос разрешения имён рассылается с помощью </a:t>
            </a:r>
            <a:r>
              <a:rPr lang="ru-RU" dirty="0" err="1">
                <a:latin typeface="TT Hoves" panose="02000503030000020004" pitchFamily="2" charset="-52"/>
              </a:rPr>
              <a:t>мультикаста</a:t>
            </a:r>
            <a:r>
              <a:rPr lang="ru-RU" dirty="0">
                <a:latin typeface="TT Hoves" panose="02000503030000020004" pitchFamily="2" charset="-52"/>
              </a:rPr>
              <a:t> (</a:t>
            </a:r>
            <a:r>
              <a:rPr lang="ru-RU" dirty="0" err="1">
                <a:latin typeface="TT Hoves" panose="02000503030000020004" pitchFamily="2" charset="-52"/>
              </a:rPr>
              <a:t>многоадресно</a:t>
            </a:r>
            <a:r>
              <a:rPr lang="ru-RU" dirty="0">
                <a:latin typeface="TT Hoves" panose="02000503030000020004" pitchFamily="2" charset="-52"/>
              </a:rPr>
              <a:t>), что означает, что клиент неявно доверяет всем, кто ему ответит</a:t>
            </a:r>
            <a:r>
              <a:rPr lang="en-US" dirty="0">
                <a:latin typeface="TT Hoves" panose="02000503030000020004" pitchFamily="2" charset="-52"/>
              </a:rPr>
              <a:t>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LLMNR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44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B42900A-FF0A-4F6B-B3D1-3C86D892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42E75A-EFCA-42B1-99E2-214E21F27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BDBD7D-A7F6-4CB9-A576-7C15DF00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Почтовый фишинг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E4C0C452-2B68-40DA-A4A6-C4719002CC5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2028031"/>
            <a:ext cx="8477250" cy="3848100"/>
          </a:xfrm>
        </p:spPr>
      </p:pic>
    </p:spTree>
    <p:extLst>
      <p:ext uri="{BB962C8B-B14F-4D97-AF65-F5344CB8AC3E}">
        <p14:creationId xmlns:p14="http://schemas.microsoft.com/office/powerpoint/2010/main" val="3604571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T Hoves" panose="02000503030000020004" pitchFamily="2" charset="-52"/>
              </a:rPr>
              <a:t>NBNS </a:t>
            </a:r>
            <a:r>
              <a:rPr lang="ru-RU" dirty="0">
                <a:latin typeface="TT Hoves" panose="02000503030000020004" pitchFamily="2" charset="-52"/>
              </a:rPr>
              <a:t>нужен для обнаружения компьютеров в сети, построенной на базе TCP/IP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Приложения могут найти через NETBIOS нужные им ресурсы, установить связь и послать или получить информацию.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NETBIOS использует для службы имён </a:t>
            </a:r>
            <a:r>
              <a:rPr lang="en-US" dirty="0">
                <a:latin typeface="TT Hoves" panose="02000503030000020004" pitchFamily="2" charset="-52"/>
              </a:rPr>
              <a:t>(</a:t>
            </a:r>
            <a:r>
              <a:rPr lang="en-US" b="1" dirty="0">
                <a:latin typeface="TT Hoves" panose="02000503030000020004" pitchFamily="2" charset="-52"/>
              </a:rPr>
              <a:t>NetBIOS-NS</a:t>
            </a:r>
            <a:r>
              <a:rPr lang="en-US" dirty="0">
                <a:latin typeface="TT Hoves" panose="02000503030000020004" pitchFamily="2" charset="-52"/>
              </a:rPr>
              <a:t>)</a:t>
            </a:r>
            <a:r>
              <a:rPr lang="ru-RU" dirty="0">
                <a:latin typeface="TT Hoves" panose="02000503030000020004" pitchFamily="2" charset="-52"/>
              </a:rPr>
              <a:t> порт </a:t>
            </a:r>
            <a:r>
              <a:rPr lang="ru-RU" b="1" dirty="0">
                <a:latin typeface="TT Hoves" panose="02000503030000020004" pitchFamily="2" charset="-52"/>
              </a:rPr>
              <a:t>137</a:t>
            </a:r>
            <a:r>
              <a:rPr lang="ru-RU" dirty="0">
                <a:latin typeface="TT Hoves" panose="02000503030000020004" pitchFamily="2" charset="-52"/>
              </a:rPr>
              <a:t>, для службы дейтаграмм </a:t>
            </a:r>
            <a:r>
              <a:rPr lang="en-US" dirty="0">
                <a:latin typeface="TT Hoves" panose="02000503030000020004" pitchFamily="2" charset="-52"/>
              </a:rPr>
              <a:t>(</a:t>
            </a:r>
            <a:r>
              <a:rPr lang="en-US" b="1" dirty="0">
                <a:latin typeface="TT Hoves" panose="02000503030000020004" pitchFamily="2" charset="-52"/>
              </a:rPr>
              <a:t>NetBIOS-DGM</a:t>
            </a:r>
            <a:r>
              <a:rPr lang="en-US" dirty="0">
                <a:latin typeface="TT Hoves" panose="02000503030000020004" pitchFamily="2" charset="-52"/>
              </a:rPr>
              <a:t>)</a:t>
            </a:r>
            <a:r>
              <a:rPr lang="ru-RU" dirty="0">
                <a:latin typeface="TT Hoves" panose="02000503030000020004" pitchFamily="2" charset="-52"/>
              </a:rPr>
              <a:t> — порт </a:t>
            </a:r>
            <a:r>
              <a:rPr lang="ru-RU" b="1" dirty="0">
                <a:latin typeface="TT Hoves" panose="02000503030000020004" pitchFamily="2" charset="-52"/>
              </a:rPr>
              <a:t>138</a:t>
            </a:r>
            <a:r>
              <a:rPr lang="ru-RU" dirty="0">
                <a:latin typeface="TT Hoves" panose="02000503030000020004" pitchFamily="2" charset="-52"/>
              </a:rPr>
              <a:t>, а для сессий </a:t>
            </a:r>
            <a:r>
              <a:rPr lang="en-US" b="1" dirty="0">
                <a:latin typeface="TT Hoves" panose="02000503030000020004" pitchFamily="2" charset="-52"/>
              </a:rPr>
              <a:t>(NetBIOS-SSN)</a:t>
            </a:r>
            <a:r>
              <a:rPr lang="ru-RU" b="1" dirty="0"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— порт </a:t>
            </a:r>
            <a:r>
              <a:rPr lang="ru-RU" b="1" dirty="0">
                <a:latin typeface="TT Hoves" panose="02000503030000020004" pitchFamily="2" charset="-52"/>
              </a:rPr>
              <a:t>139</a:t>
            </a:r>
            <a:r>
              <a:rPr lang="ru-RU" dirty="0">
                <a:latin typeface="TT Hoves" panose="02000503030000020004" pitchFamily="2" charset="-5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Чтобы определить IP адрес по имени компьютера с помощью </a:t>
            </a:r>
            <a:r>
              <a:rPr lang="en-US" b="1" dirty="0">
                <a:latin typeface="TT Hoves" panose="02000503030000020004" pitchFamily="2" charset="-52"/>
              </a:rPr>
              <a:t>NBNS</a:t>
            </a:r>
            <a:r>
              <a:rPr lang="ru-RU" dirty="0">
                <a:latin typeface="TT Hoves" panose="02000503030000020004" pitchFamily="2" charset="-52"/>
              </a:rPr>
              <a:t> используется широковещательный запрос</a:t>
            </a:r>
            <a:endParaRPr lang="en-US" dirty="0">
              <a:latin typeface="TT Hoves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NetBIOS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601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196333" y="1613043"/>
            <a:ext cx="2661363" cy="3790145"/>
          </a:xfrm>
        </p:spPr>
        <p:txBody>
          <a:bodyPr/>
          <a:lstStyle/>
          <a:p>
            <a:r>
              <a:rPr lang="ru-RU" sz="1800" dirty="0">
                <a:latin typeface="TT Hoves" panose="02000503030000020004" pitchFamily="2" charset="-52"/>
              </a:rPr>
              <a:t>Суть атаки в том, что клиент рассылает </a:t>
            </a:r>
            <a:r>
              <a:rPr lang="ru-RU" sz="1800" dirty="0" err="1">
                <a:latin typeface="TT Hoves" panose="02000503030000020004" pitchFamily="2" charset="-52"/>
              </a:rPr>
              <a:t>мультикаст</a:t>
            </a:r>
            <a:r>
              <a:rPr lang="ru-RU" sz="1800" dirty="0">
                <a:latin typeface="TT Hoves" panose="02000503030000020004" pitchFamily="2" charset="-52"/>
              </a:rPr>
              <a:t> LLMNR- и широковещательные NBT-NS-запросы для разрешения имен хостов, если сделать это по DNS не удалось. На такие запросы может ответить любой пользователь сети.</a:t>
            </a:r>
            <a:endParaRPr lang="en-US" sz="1800" dirty="0">
              <a:latin typeface="TT Hoves" panose="02000503030000020004" pitchFamily="2" charset="-52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Эксплуатация LLMNR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NetBIOS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96" y="2074602"/>
            <a:ext cx="8991600" cy="2867025"/>
          </a:xfrm>
        </p:spPr>
      </p:pic>
      <p:sp>
        <p:nvSpPr>
          <p:cNvPr id="9" name="Текст 1"/>
          <p:cNvSpPr txBox="1">
            <a:spLocks/>
          </p:cNvSpPr>
          <p:nvPr/>
        </p:nvSpPr>
        <p:spPr>
          <a:xfrm>
            <a:off x="2857696" y="4941627"/>
            <a:ext cx="8891392" cy="1002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Хост обратится к ресурсу </a:t>
            </a:r>
            <a:r>
              <a:rPr lang="en-US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DC2, </a:t>
            </a:r>
            <a:r>
              <a:rPr lang="ru-RU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но в </a:t>
            </a:r>
            <a:r>
              <a:rPr lang="en-US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DNS </a:t>
            </a:r>
            <a:r>
              <a:rPr lang="ru-RU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такой записи нет. Злоумышленник отправил поддельный </a:t>
            </a:r>
            <a:r>
              <a:rPr lang="en-US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LLMNR </a:t>
            </a:r>
            <a:r>
              <a:rPr lang="ru-RU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и </a:t>
            </a:r>
            <a:r>
              <a:rPr lang="en-US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NBNS </a:t>
            </a:r>
            <a:r>
              <a:rPr lang="ru-RU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ответ, где представился ресурсом. Пользователь для аутентификации предоставил </a:t>
            </a:r>
            <a:r>
              <a:rPr lang="en-US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NTLMv2 handshake. </a:t>
            </a:r>
            <a:r>
              <a:rPr lang="ru-RU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С помощью </a:t>
            </a:r>
            <a:r>
              <a:rPr lang="en-US" sz="1600" b="1" dirty="0" err="1">
                <a:solidFill>
                  <a:srgbClr val="FF0000"/>
                </a:solidFill>
                <a:latin typeface="TT Hoves" panose="02000503030000020004" pitchFamily="2" charset="-52"/>
              </a:rPr>
              <a:t>hashcat</a:t>
            </a:r>
            <a:r>
              <a:rPr lang="en-US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 </a:t>
            </a:r>
            <a:r>
              <a:rPr lang="ru-RU" sz="1600" b="1" dirty="0">
                <a:solidFill>
                  <a:srgbClr val="FF0000"/>
                </a:solidFill>
                <a:latin typeface="TT Hoves" panose="02000503030000020004" pitchFamily="2" charset="-52"/>
              </a:rPr>
              <a:t>или подобных инструментов можно раскрыть пароль пользователя с помощью </a:t>
            </a:r>
            <a:r>
              <a:rPr lang="en-US" sz="1600" b="1" dirty="0" err="1">
                <a:solidFill>
                  <a:srgbClr val="FF0000"/>
                </a:solidFill>
                <a:latin typeface="TT Hoves" panose="02000503030000020004" pitchFamily="2" charset="-52"/>
              </a:rPr>
              <a:t>bruteforce</a:t>
            </a:r>
            <a:endParaRPr lang="ru-RU" sz="1600" b="1" dirty="0">
              <a:solidFill>
                <a:srgbClr val="FF0000"/>
              </a:solidFill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69777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248933"/>
            <a:ext cx="6069281" cy="393205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b="1" dirty="0" err="1">
                <a:latin typeface="TT Hoves" panose="02000503030000020004" pitchFamily="2" charset="-52"/>
              </a:rPr>
              <a:t>Web</a:t>
            </a:r>
            <a:r>
              <a:rPr lang="ru-RU" b="1" dirty="0">
                <a:latin typeface="TT Hoves" panose="02000503030000020004" pitchFamily="2" charset="-52"/>
              </a:rPr>
              <a:t> </a:t>
            </a:r>
            <a:r>
              <a:rPr lang="ru-RU" b="1" dirty="0" err="1">
                <a:latin typeface="TT Hoves" panose="02000503030000020004" pitchFamily="2" charset="-52"/>
              </a:rPr>
              <a:t>Proxy</a:t>
            </a:r>
            <a:r>
              <a:rPr lang="ru-RU" b="1" dirty="0">
                <a:latin typeface="TT Hoves" panose="02000503030000020004" pitchFamily="2" charset="-52"/>
              </a:rPr>
              <a:t> </a:t>
            </a:r>
            <a:r>
              <a:rPr lang="ru-RU" b="1" dirty="0" err="1">
                <a:latin typeface="TT Hoves" panose="02000503030000020004" pitchFamily="2" charset="-52"/>
              </a:rPr>
              <a:t>Auto-Discovery</a:t>
            </a:r>
            <a:r>
              <a:rPr lang="ru-RU" b="1" dirty="0">
                <a:latin typeface="TT Hoves" panose="02000503030000020004" pitchFamily="2" charset="-52"/>
              </a:rPr>
              <a:t> </a:t>
            </a:r>
            <a:r>
              <a:rPr lang="ru-RU" b="1" dirty="0" err="1">
                <a:latin typeface="TT Hoves" panose="02000503030000020004" pitchFamily="2" charset="-52"/>
              </a:rPr>
              <a:t>Protocol</a:t>
            </a:r>
            <a:r>
              <a:rPr lang="ru-RU" b="1" dirty="0"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(WPAD) — это протокол автоматической настройки прокси, который используется клиентами (браузером) для определения места (URL) расположения конфигурационного файла с использованием технологий DHCP и/или DNS.</a:t>
            </a:r>
            <a:endParaRPr lang="en-US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WPAD по умолчанию включен в</a:t>
            </a:r>
            <a:r>
              <a:rPr lang="en-US" dirty="0">
                <a:latin typeface="TT Hoves" panose="02000503030000020004" pitchFamily="2" charset="-52"/>
              </a:rPr>
              <a:t> IE</a:t>
            </a:r>
            <a:r>
              <a:rPr lang="ru-RU" dirty="0">
                <a:latin typeface="TT Hoves" panose="02000503030000020004" pitchFamily="2" charset="-52"/>
              </a:rPr>
              <a:t> </a:t>
            </a:r>
            <a:r>
              <a:rPr lang="ru-RU" dirty="0" err="1">
                <a:latin typeface="TT Hoves" panose="02000503030000020004" pitchFamily="2" charset="-52"/>
              </a:rPr>
              <a:t>Windows</a:t>
            </a:r>
            <a:endParaRPr lang="ru-RU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Если в</a:t>
            </a:r>
            <a:r>
              <a:rPr lang="en-US" dirty="0">
                <a:latin typeface="TT Hoves" panose="02000503030000020004" pitchFamily="2" charset="-52"/>
              </a:rPr>
              <a:t> DNS </a:t>
            </a:r>
            <a:r>
              <a:rPr lang="ru-RU" dirty="0">
                <a:latin typeface="TT Hoves" panose="02000503030000020004" pitchFamily="2" charset="-52"/>
              </a:rPr>
              <a:t>нет записи о </a:t>
            </a:r>
            <a:r>
              <a:rPr lang="en-US" dirty="0">
                <a:latin typeface="TT Hoves" panose="02000503030000020004" pitchFamily="2" charset="-52"/>
              </a:rPr>
              <a:t>WPAD-</a:t>
            </a:r>
            <a:r>
              <a:rPr lang="ru-RU" dirty="0">
                <a:latin typeface="TT Hoves" panose="02000503030000020004" pitchFamily="2" charset="-52"/>
              </a:rPr>
              <a:t>сервере, то злоумышленник может её подделать</a:t>
            </a:r>
            <a:endParaRPr lang="en-US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Злоумышленник может использовать уязвимость в WPAD, указав размещение специально сконфигурированного PAC-файла, который направит запрос браузера через прокси-сервер, находящийся под контролем этого злоумышленника.</a:t>
            </a:r>
            <a:endParaRPr lang="en-US" dirty="0">
              <a:latin typeface="TT Hoves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WPAD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1"/>
          <p:cNvSpPr>
            <a:spLocks noGrp="1"/>
          </p:cNvSpPr>
          <p:nvPr>
            <p:ph type="body" sz="half" idx="2"/>
          </p:nvPr>
        </p:nvSpPr>
        <p:spPr>
          <a:xfrm>
            <a:off x="4971012" y="1640051"/>
            <a:ext cx="5405887" cy="608883"/>
          </a:xfrm>
        </p:spPr>
        <p:txBody>
          <a:bodyPr>
            <a:normAutofit fontScale="92500"/>
          </a:bodyPr>
          <a:lstStyle/>
          <a:p>
            <a:r>
              <a:rPr lang="ru-RU" b="1" dirty="0">
                <a:solidFill>
                  <a:srgbClr val="FF0000"/>
                </a:solidFill>
                <a:latin typeface="TT Hoves" panose="02000503030000020004" pitchFamily="2" charset="-52"/>
              </a:rPr>
              <a:t>Эксплуатация этого протокола не актуальна для современных </a:t>
            </a:r>
            <a:r>
              <a:rPr lang="en-US" b="1" dirty="0">
                <a:solidFill>
                  <a:srgbClr val="FF0000"/>
                </a:solidFill>
                <a:latin typeface="TT Hoves" panose="02000503030000020004" pitchFamily="2" charset="-52"/>
              </a:rPr>
              <a:t>Windows</a:t>
            </a:r>
            <a:r>
              <a:rPr lang="ru-RU" b="1" dirty="0">
                <a:solidFill>
                  <a:srgbClr val="FF0000"/>
                </a:solidFill>
                <a:latin typeface="TT Hoves" panose="02000503030000020004" pitchFamily="2" charset="-52"/>
              </a:rPr>
              <a:t> (</a:t>
            </a:r>
            <a:r>
              <a:rPr lang="en-US" b="1" dirty="0">
                <a:solidFill>
                  <a:srgbClr val="FF0000"/>
                </a:solidFill>
                <a:latin typeface="TT Hoves" panose="02000503030000020004" pitchFamily="2" charset="-52"/>
              </a:rPr>
              <a:t>IE </a:t>
            </a:r>
            <a:r>
              <a:rPr lang="ru-RU" b="1" dirty="0">
                <a:solidFill>
                  <a:srgbClr val="FF0000"/>
                </a:solidFill>
                <a:latin typeface="TT Hoves" panose="02000503030000020004" pitchFamily="2" charset="-52"/>
              </a:rPr>
              <a:t>там используется не часто)</a:t>
            </a:r>
            <a:endParaRPr lang="en-US" b="1" dirty="0">
              <a:solidFill>
                <a:srgbClr val="FF0000"/>
              </a:solidFill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66164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Эксплуатация контроллера домена</a:t>
            </a:r>
          </a:p>
        </p:txBody>
      </p:sp>
    </p:spTree>
    <p:extLst>
      <p:ext uri="{BB962C8B-B14F-4D97-AF65-F5344CB8AC3E}">
        <p14:creationId xmlns:p14="http://schemas.microsoft.com/office/powerpoint/2010/main" val="381613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827347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Пример актуальной угрозы</a:t>
            </a:r>
          </a:p>
        </p:txBody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2336947" y="2684060"/>
            <a:ext cx="1475252" cy="534641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chemeClr val="accent1"/>
                </a:solidFill>
                <a:latin typeface="TT Hoves" panose="02000503030000020004" pitchFamily="2" charset="-52"/>
              </a:rPr>
              <a:t>10/10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1201298-4585-417C-A0B2-2B2674DD24E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102607" y="2277454"/>
            <a:ext cx="1943932" cy="400699"/>
          </a:xfrm>
        </p:spPr>
        <p:txBody>
          <a:bodyPr>
            <a:norm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Критичность: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2D12338-3997-4A34-A5E4-4110EA4D1DD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463412" y="2629756"/>
            <a:ext cx="1773934" cy="534641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accent1"/>
                </a:solidFill>
              </a:rPr>
              <a:t>Низкая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486FB66-12C2-4CF0-9458-0906A016FD4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463412" y="2155371"/>
            <a:ext cx="3570448" cy="492866"/>
          </a:xfrm>
        </p:spPr>
        <p:txBody>
          <a:bodyPr>
            <a:norm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Сложность эксплуатации: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E7B6CF7-2606-4C10-8AB0-D2E22F0D6E1B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536388" y="3914849"/>
            <a:ext cx="2894824" cy="480695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accent1"/>
                </a:solidFill>
              </a:rPr>
              <a:t>Существует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E81C587-0F66-4FE1-9C2B-8B501A6DF75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957445" y="3488473"/>
            <a:ext cx="2052711" cy="379817"/>
          </a:xfrm>
        </p:spPr>
        <p:txBody>
          <a:bodyPr>
            <a:norm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Наличие </a:t>
            </a:r>
            <a:r>
              <a:rPr lang="ru-RU" sz="1600" dirty="0" err="1">
                <a:solidFill>
                  <a:schemeClr val="tx1"/>
                </a:solidFill>
              </a:rPr>
              <a:t>патча</a:t>
            </a:r>
            <a:r>
              <a:rPr lang="ru-RU" sz="16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D2CAF99-5840-4204-B4D5-C913312B920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2488805" y="5308565"/>
            <a:ext cx="6818879" cy="814270"/>
          </a:xfrm>
        </p:spPr>
        <p:txBody>
          <a:bodyPr>
            <a:noAutofit/>
          </a:bodyPr>
          <a:lstStyle/>
          <a:p>
            <a:r>
              <a:rPr lang="ru-RU" sz="2800" b="1" dirty="0">
                <a:solidFill>
                  <a:schemeClr val="accent1"/>
                </a:solidFill>
              </a:rPr>
              <a:t>Полная компрометация домена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21A6A44B-0030-4B2E-A66E-CE41740C196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4113021" y="4380651"/>
            <a:ext cx="3570448" cy="855745"/>
          </a:xfrm>
        </p:spPr>
        <p:txBody>
          <a:bodyPr>
            <a:norm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Последствия эксплуатации: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CB3FC3C-7D9F-45A1-8ABF-977F8016C9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ABF801C-E92E-4915-9F1F-364A86FFDD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brightnessContrast contras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90" y="2379217"/>
            <a:ext cx="3088601" cy="1683288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5" name="Текст 9">
            <a:extLst>
              <a:ext uri="{FF2B5EF4-FFF2-40B4-BE49-F238E27FC236}">
                <a16:creationId xmlns:a16="http://schemas.microsoft.com/office/drawing/2014/main" id="{0486FB66-12C2-4CF0-9458-0906A016FD4C}"/>
              </a:ext>
            </a:extLst>
          </p:cNvPr>
          <p:cNvSpPr txBox="1">
            <a:spLocks/>
          </p:cNvSpPr>
          <p:nvPr/>
        </p:nvSpPr>
        <p:spPr>
          <a:xfrm>
            <a:off x="7522460" y="3431949"/>
            <a:ext cx="3570448" cy="4928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lang="ru-RU" sz="2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tx1"/>
                </a:solidFill>
              </a:rPr>
              <a:t>Вектор атаки</a:t>
            </a:r>
          </a:p>
        </p:txBody>
      </p:sp>
      <p:sp>
        <p:nvSpPr>
          <p:cNvPr id="17" name="Текст 8">
            <a:extLst>
              <a:ext uri="{FF2B5EF4-FFF2-40B4-BE49-F238E27FC236}">
                <a16:creationId xmlns:a16="http://schemas.microsoft.com/office/drawing/2014/main" id="{D2D12338-3997-4A34-A5E4-4110EA4D1DD0}"/>
              </a:ext>
            </a:extLst>
          </p:cNvPr>
          <p:cNvSpPr txBox="1">
            <a:spLocks/>
          </p:cNvSpPr>
          <p:nvPr/>
        </p:nvSpPr>
        <p:spPr>
          <a:xfrm>
            <a:off x="7522460" y="3888395"/>
            <a:ext cx="2113684" cy="5346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>
                <a:solidFill>
                  <a:schemeClr val="accent1"/>
                </a:solidFill>
              </a:rPr>
              <a:t>Сетевой</a:t>
            </a:r>
          </a:p>
        </p:txBody>
      </p:sp>
    </p:spTree>
    <p:extLst>
      <p:ext uri="{BB962C8B-B14F-4D97-AF65-F5344CB8AC3E}">
        <p14:creationId xmlns:p14="http://schemas.microsoft.com/office/powerpoint/2010/main" val="1687867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 pitchFamily="2" charset="-52"/>
              </a:rPr>
              <a:t>Задача</a:t>
            </a:r>
            <a:r>
              <a:rPr lang="ru-RU" sz="1800" dirty="0">
                <a:latin typeface="TT Hoves" panose="02000503030000020004" pitchFamily="2" charset="-52"/>
              </a:rPr>
              <a:t>: с помощью </a:t>
            </a:r>
            <a:r>
              <a:rPr lang="en-US" sz="1800" dirty="0">
                <a:latin typeface="TT Hoves" panose="02000503030000020004" pitchFamily="2" charset="-52"/>
              </a:rPr>
              <a:t>MS-NRPC</a:t>
            </a:r>
            <a:r>
              <a:rPr lang="ru-RU" sz="1800" dirty="0">
                <a:latin typeface="TT Hoves" panose="02000503030000020004" pitchFamily="2" charset="-52"/>
              </a:rPr>
              <a:t> аутентифицироваться на сервере и сбросить пароль машинной учетной записи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Атакуется шифрование, возникающее в процессе «рукопожатия» при авторизации для использования команд</a:t>
            </a:r>
            <a:r>
              <a:rPr lang="en-US" sz="1800" dirty="0">
                <a:latin typeface="TT Hoves" panose="02000503030000020004" pitchFamily="2" charset="-52"/>
              </a:rPr>
              <a:t> MS-NRPC</a:t>
            </a:r>
            <a:endParaRPr lang="ru-RU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В качестве ключа аутентификации берётся строка, состоящая из нулей.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А один из 256 векторов инициализации будет состоять из нулей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Что приведёт к нулевой строке вывода и выполнении </a:t>
            </a:r>
            <a:r>
              <a:rPr lang="en-US" sz="1800" dirty="0">
                <a:latin typeface="TT Hoves" panose="02000503030000020004" pitchFamily="2" charset="-52"/>
              </a:rPr>
              <a:t>MS-NRPC</a:t>
            </a:r>
            <a:r>
              <a:rPr lang="ru-RU" sz="1800" dirty="0">
                <a:latin typeface="TT Hoves" panose="02000503030000020004" pitchFamily="2" charset="-52"/>
              </a:rPr>
              <a:t> команд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Как работает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Zerologon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951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Как работает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Zerologon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5AF5B18-36FB-4A2A-95B6-3C933C8C3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5664C3-6798-4494-BAA5-9958A8164F26}"/>
              </a:ext>
            </a:extLst>
          </p:cNvPr>
          <p:cNvSpPr/>
          <p:nvPr/>
        </p:nvSpPr>
        <p:spPr>
          <a:xfrm>
            <a:off x="356686" y="1951672"/>
            <a:ext cx="3363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Вспомним стандартный </a:t>
            </a:r>
            <a:r>
              <a:rPr lang="en-US" dirty="0">
                <a:solidFill>
                  <a:srgbClr val="171717"/>
                </a:solidFill>
                <a:latin typeface="TT Hoves" panose="02000503030000020004" pitchFamily="2" charset="-52"/>
              </a:rPr>
              <a:t>NTLMv2. </a:t>
            </a:r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Получаем метку сервера, объединяем со своей меткой, </a:t>
            </a:r>
            <a:r>
              <a:rPr lang="ru-RU" dirty="0" err="1">
                <a:solidFill>
                  <a:srgbClr val="171717"/>
                </a:solidFill>
                <a:latin typeface="TT Hoves" panose="02000503030000020004" pitchFamily="2" charset="-52"/>
              </a:rPr>
              <a:t>хешируем</a:t>
            </a:r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 с ключом в виде </a:t>
            </a:r>
            <a:r>
              <a:rPr lang="ru-RU" dirty="0" err="1">
                <a:solidFill>
                  <a:srgbClr val="171717"/>
                </a:solidFill>
                <a:latin typeface="TT Hoves" panose="02000503030000020004" pitchFamily="2" charset="-52"/>
              </a:rPr>
              <a:t>хеша</a:t>
            </a:r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 пароля аккаунта</a:t>
            </a:r>
            <a:endParaRPr lang="ru-RU" dirty="0">
              <a:latin typeface="TT Hoves" panose="02000503030000020004" pitchFamily="2" charset="-52"/>
            </a:endParaRPr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96768327-0DF7-4E18-A69E-6277181CAE76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2115598"/>
            <a:ext cx="8027988" cy="3669792"/>
          </a:xfrm>
        </p:spPr>
      </p:pic>
    </p:spTree>
    <p:extLst>
      <p:ext uri="{BB962C8B-B14F-4D97-AF65-F5344CB8AC3E}">
        <p14:creationId xmlns:p14="http://schemas.microsoft.com/office/powerpoint/2010/main" val="1688320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Как работает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Zerologon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5AF5B18-36FB-4A2A-95B6-3C933C8C3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5664C3-6798-4494-BAA5-9958A8164F26}"/>
              </a:ext>
            </a:extLst>
          </p:cNvPr>
          <p:cNvSpPr/>
          <p:nvPr/>
        </p:nvSpPr>
        <p:spPr>
          <a:xfrm>
            <a:off x="356686" y="1951672"/>
            <a:ext cx="33639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Если поддержка AES согласована между клиентом и сервером, учетные данные </a:t>
            </a:r>
            <a:r>
              <a:rPr lang="ru-RU" dirty="0" err="1">
                <a:solidFill>
                  <a:srgbClr val="171717"/>
                </a:solidFill>
                <a:latin typeface="TT Hoves" panose="02000503030000020004" pitchFamily="2" charset="-52"/>
              </a:rPr>
              <a:t>Netlogon</a:t>
            </a:r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 вычисляются с использованием алгоритма шифрования AES-128 в 8-битном режиме CFB с нулевым вектором инициализации.</a:t>
            </a:r>
            <a:endParaRPr lang="ru-RU" dirty="0">
              <a:latin typeface="TT Hoves" panose="02000503030000020004" pitchFamily="2" charset="-52"/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F3266598-6B91-4D65-ABD2-AAA436FEF97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2115598"/>
            <a:ext cx="8027988" cy="3669792"/>
          </a:xfrm>
        </p:spPr>
      </p:pic>
    </p:spTree>
    <p:extLst>
      <p:ext uri="{BB962C8B-B14F-4D97-AF65-F5344CB8AC3E}">
        <p14:creationId xmlns:p14="http://schemas.microsoft.com/office/powerpoint/2010/main" val="1241192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Как работает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Zerologon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5AF5B18-36FB-4A2A-95B6-3C933C8C3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5664C3-6798-4494-BAA5-9958A8164F26}"/>
              </a:ext>
            </a:extLst>
          </p:cNvPr>
          <p:cNvSpPr/>
          <p:nvPr/>
        </p:nvSpPr>
        <p:spPr>
          <a:xfrm>
            <a:off x="356686" y="1951672"/>
            <a:ext cx="33639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Злоумышленник занимается подбором не пароля, а вектора инициализации. Один из 256 векторов будет состоять из нулей.</a:t>
            </a:r>
            <a:endParaRPr lang="ru-RU" dirty="0">
              <a:latin typeface="TT Hoves" panose="02000503030000020004" pitchFamily="2" charset="-52"/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0F340EDF-4D48-411A-A081-794DF458192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05" y="1951038"/>
            <a:ext cx="7496778" cy="3998912"/>
          </a:xfrm>
        </p:spPr>
      </p:pic>
    </p:spTree>
    <p:extLst>
      <p:ext uri="{BB962C8B-B14F-4D97-AF65-F5344CB8AC3E}">
        <p14:creationId xmlns:p14="http://schemas.microsoft.com/office/powerpoint/2010/main" val="147983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Как работает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Zerologon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5AF5B18-36FB-4A2A-95B6-3C933C8C3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5664C3-6798-4494-BAA5-9958A8164F26}"/>
              </a:ext>
            </a:extLst>
          </p:cNvPr>
          <p:cNvSpPr/>
          <p:nvPr/>
        </p:nvSpPr>
        <p:spPr>
          <a:xfrm>
            <a:off x="356686" y="1951672"/>
            <a:ext cx="33639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Что приведёт к тому, что любой ключ (</a:t>
            </a:r>
            <a:r>
              <a:rPr lang="ru-RU" dirty="0" err="1">
                <a:solidFill>
                  <a:srgbClr val="171717"/>
                </a:solidFill>
                <a:latin typeface="TT Hoves" panose="02000503030000020004" pitchFamily="2" charset="-52"/>
              </a:rPr>
              <a:t>хеш</a:t>
            </a:r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) будет по итогу представлять из себя нулевую строку. Сервер с тем же вектором инициализации ожидает аналогичную нулевую строку (строку, состоящую из нулей)</a:t>
            </a:r>
            <a:endParaRPr lang="ru-RU" dirty="0">
              <a:latin typeface="TT Hoves" panose="02000503030000020004" pitchFamily="2" charset="-52"/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11729CFE-B60C-4932-84BB-91E77D643E0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05" y="1951038"/>
            <a:ext cx="7496778" cy="3998912"/>
          </a:xfrm>
        </p:spPr>
      </p:pic>
    </p:spTree>
    <p:extLst>
      <p:ext uri="{BB962C8B-B14F-4D97-AF65-F5344CB8AC3E}">
        <p14:creationId xmlns:p14="http://schemas.microsoft.com/office/powerpoint/2010/main" val="4170074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B42900A-FF0A-4F6B-B3D1-3C86D892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42E75A-EFCA-42B1-99E2-214E21F27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BDBD7D-A7F6-4CB9-A576-7C15DF00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Вирусное ПО на СНИ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E0CEA22-114C-4D51-A9AC-46D4997E43A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80" y="1954213"/>
            <a:ext cx="5057440" cy="3995737"/>
          </a:xfrm>
        </p:spPr>
      </p:pic>
    </p:spTree>
    <p:extLst>
      <p:ext uri="{BB962C8B-B14F-4D97-AF65-F5344CB8AC3E}">
        <p14:creationId xmlns:p14="http://schemas.microsoft.com/office/powerpoint/2010/main" val="4235645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Как работает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Zerologon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5AF5B18-36FB-4A2A-95B6-3C933C8C3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5664C3-6798-4494-BAA5-9958A8164F26}"/>
              </a:ext>
            </a:extLst>
          </p:cNvPr>
          <p:cNvSpPr/>
          <p:nvPr/>
        </p:nvSpPr>
        <p:spPr>
          <a:xfrm>
            <a:off x="356686" y="1951672"/>
            <a:ext cx="33639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По факту учетные данные после преобразований удовлетворяют условиям сравнения. Поэтому </a:t>
            </a:r>
            <a:r>
              <a:rPr lang="en-US" dirty="0">
                <a:solidFill>
                  <a:srgbClr val="171717"/>
                </a:solidFill>
                <a:latin typeface="TT Hoves" panose="02000503030000020004" pitchFamily="2" charset="-52"/>
              </a:rPr>
              <a:t>MS-NRPC </a:t>
            </a:r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команды выполняются на сервере. Например, команды, обнуляющие пароль машинной учетной записи.</a:t>
            </a:r>
            <a:endParaRPr lang="ru-RU" dirty="0">
              <a:latin typeface="TT Hoves" panose="02000503030000020004" pitchFamily="2" charset="-52"/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736B7623-8535-45BF-90EC-F1683097CD3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2272513"/>
            <a:ext cx="8027988" cy="3355962"/>
          </a:xfrm>
        </p:spPr>
      </p:pic>
    </p:spTree>
    <p:extLst>
      <p:ext uri="{BB962C8B-B14F-4D97-AF65-F5344CB8AC3E}">
        <p14:creationId xmlns:p14="http://schemas.microsoft.com/office/powerpoint/2010/main" val="938477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Как работает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Zerologon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5AF5B18-36FB-4A2A-95B6-3C933C8C3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5664C3-6798-4494-BAA5-9958A8164F26}"/>
              </a:ext>
            </a:extLst>
          </p:cNvPr>
          <p:cNvSpPr/>
          <p:nvPr/>
        </p:nvSpPr>
        <p:spPr>
          <a:xfrm>
            <a:off x="356686" y="1951672"/>
            <a:ext cx="33639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Так как пароль был обнулён, мы знаем тот самый нулевой </a:t>
            </a:r>
            <a:r>
              <a:rPr lang="ru-RU" dirty="0" err="1">
                <a:solidFill>
                  <a:srgbClr val="171717"/>
                </a:solidFill>
                <a:latin typeface="TT Hoves" panose="02000503030000020004" pitchFamily="2" charset="-52"/>
              </a:rPr>
              <a:t>хеш</a:t>
            </a:r>
            <a:r>
              <a:rPr lang="ru-RU" dirty="0">
                <a:solidFill>
                  <a:srgbClr val="171717"/>
                </a:solidFill>
                <a:latin typeface="TT Hoves" panose="02000503030000020004" pitchFamily="2" charset="-52"/>
              </a:rPr>
              <a:t> и можем его использовать для выполнения команд на стороне сервера.</a:t>
            </a:r>
            <a:endParaRPr lang="ru-RU" dirty="0">
              <a:latin typeface="TT Hoves" panose="02000503030000020004" pitchFamily="2" charset="-52"/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F8760FB-6538-4A02-9ABC-F91A6B7E03E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100" y="2090289"/>
            <a:ext cx="8027988" cy="3720410"/>
          </a:xfrm>
        </p:spPr>
      </p:pic>
    </p:spTree>
    <p:extLst>
      <p:ext uri="{BB962C8B-B14F-4D97-AF65-F5344CB8AC3E}">
        <p14:creationId xmlns:p14="http://schemas.microsoft.com/office/powerpoint/2010/main" val="324030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Поиск следов компрометации</a:t>
            </a:r>
          </a:p>
        </p:txBody>
      </p:sp>
    </p:spTree>
    <p:extLst>
      <p:ext uri="{BB962C8B-B14F-4D97-AF65-F5344CB8AC3E}">
        <p14:creationId xmlns:p14="http://schemas.microsoft.com/office/powerpoint/2010/main" val="1730329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237173"/>
            <a:ext cx="6069281" cy="394381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Каждая эксплуатация тех или иных уязвимостей приводит к генерации журнальных событий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Поэтому факт эксплуатации системы можно обнаружить, правильно выполнив поиск по </a:t>
            </a:r>
            <a:r>
              <a:rPr lang="en-US" dirty="0">
                <a:latin typeface="TT Hoves" panose="02000503030000020004" pitchFamily="2" charset="-52"/>
              </a:rPr>
              <a:t>id </a:t>
            </a:r>
            <a:r>
              <a:rPr lang="ru-RU" dirty="0">
                <a:latin typeface="TT Hoves" panose="02000503030000020004" pitchFamily="2" charset="-52"/>
              </a:rPr>
              <a:t>событий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Исследователи в области информационной безопасности часто публикуют характерные «следы» </a:t>
            </a:r>
            <a:r>
              <a:rPr lang="ru-RU" dirty="0" err="1">
                <a:latin typeface="TT Hoves" panose="02000503030000020004" pitchFamily="2" charset="-52"/>
              </a:rPr>
              <a:t>эксплойтов</a:t>
            </a:r>
            <a:r>
              <a:rPr lang="ru-RU" dirty="0">
                <a:latin typeface="TT Hoves" panose="02000503030000020004" pitchFamily="2" charset="-52"/>
              </a:rPr>
              <a:t> в виде набора событий, идущих друг за другом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А системы класса </a:t>
            </a:r>
            <a:r>
              <a:rPr lang="en-US" dirty="0">
                <a:latin typeface="TT Hoves" panose="02000503030000020004" pitchFamily="2" charset="-52"/>
              </a:rPr>
              <a:t>SIEM </a:t>
            </a:r>
            <a:r>
              <a:rPr lang="ru-RU" dirty="0">
                <a:latin typeface="TT Hoves" panose="02000503030000020004" pitchFamily="2" charset="-52"/>
              </a:rPr>
              <a:t>коррелируют такие события, выдавая оповещение в виде инцидента для специалиста центра мониторинга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Поиск информации в логах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586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44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96367" y="1071836"/>
            <a:ext cx="10452721" cy="1097927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Обнаружение атак в сетевом трафике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1296367" y="1954213"/>
            <a:ext cx="9599266" cy="399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62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Спасибо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 внимание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B431-1A38-4C2A-9806-AAB019ED4959}" type="datetime1">
              <a:rPr lang="ru-RU" smtClean="0">
                <a:latin typeface="TT Hoves" panose="02000503030000020004" pitchFamily="2" charset="-52"/>
              </a:rPr>
              <a:t>27.04.2022</a:t>
            </a:fld>
            <a:endParaRPr lang="ru-RU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19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B42900A-FF0A-4F6B-B3D1-3C86D892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5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42E75A-EFCA-42B1-99E2-214E21F27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BDBD7D-A7F6-4CB9-A576-7C15DF00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Проникновение на объект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A489468-BC8E-41F1-A417-E7E9888DD1C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07" y="1954213"/>
            <a:ext cx="9505987" cy="3995737"/>
          </a:xfrm>
        </p:spPr>
      </p:pic>
    </p:spTree>
    <p:extLst>
      <p:ext uri="{BB962C8B-B14F-4D97-AF65-F5344CB8AC3E}">
        <p14:creationId xmlns:p14="http://schemas.microsoft.com/office/powerpoint/2010/main" val="230160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B42900A-FF0A-4F6B-B3D1-3C86D892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6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242E75A-EFCA-42B1-99E2-214E21F27F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BDBD7D-A7F6-4CB9-A576-7C15DF007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Уязвимости систем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E6FEBDA-F4B5-4295-A875-7537924678C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26" y="1954213"/>
            <a:ext cx="9884949" cy="3995737"/>
          </a:xfrm>
        </p:spPr>
      </p:pic>
    </p:spTree>
    <p:extLst>
      <p:ext uri="{BB962C8B-B14F-4D97-AF65-F5344CB8AC3E}">
        <p14:creationId xmlns:p14="http://schemas.microsoft.com/office/powerpoint/2010/main" val="3932542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Введение в уязвимости</a:t>
            </a:r>
          </a:p>
        </p:txBody>
      </p:sp>
    </p:spTree>
    <p:extLst>
      <p:ext uri="{BB962C8B-B14F-4D97-AF65-F5344CB8AC3E}">
        <p14:creationId xmlns:p14="http://schemas.microsoft.com/office/powerpoint/2010/main" val="108710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971012" y="2448561"/>
            <a:ext cx="6878283" cy="3732424"/>
          </a:xfrm>
        </p:spPr>
        <p:txBody>
          <a:bodyPr>
            <a:normAutofit/>
          </a:bodyPr>
          <a:lstStyle/>
          <a:p>
            <a:r>
              <a:rPr lang="ru-RU" dirty="0">
                <a:latin typeface="TT Hoves" panose="02000503030000020004" pitchFamily="2" charset="-52"/>
              </a:rPr>
              <a:t>CVE — база данных общеизвестных уязвимостей информационной безопасности. Каждой уязвимости присваивается идентификационный номер вида </a:t>
            </a:r>
            <a:r>
              <a:rPr lang="ru-RU" b="1" dirty="0">
                <a:latin typeface="TT Hoves" panose="02000503030000020004" pitchFamily="2" charset="-52"/>
              </a:rPr>
              <a:t>CVE-год-номер</a:t>
            </a:r>
            <a:r>
              <a:rPr lang="ru-RU" dirty="0">
                <a:latin typeface="TT Hoves" panose="02000503030000020004" pitchFamily="2" charset="-52"/>
              </a:rPr>
              <a:t>, описание и ряд общедоступных ссылок с описанием. Ключевые параметры</a:t>
            </a:r>
            <a:r>
              <a:rPr lang="en-US" dirty="0"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уязвимости: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Номер уязвимости, например </a:t>
            </a:r>
            <a:r>
              <a:rPr lang="en-US" b="1" dirty="0">
                <a:latin typeface="TT Hoves" panose="02000503030000020004" pitchFamily="2" charset="-52"/>
              </a:rPr>
              <a:t>CVE-2019-0708 </a:t>
            </a:r>
            <a:endParaRPr lang="ru-RU" b="1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Шкала критичности (метрика), </a:t>
            </a:r>
            <a:r>
              <a:rPr lang="en-US" b="1" dirty="0">
                <a:latin typeface="TT Hoves" panose="02000503030000020004" pitchFamily="2" charset="-52"/>
              </a:rPr>
              <a:t>9.8 CRITICAL </a:t>
            </a:r>
            <a:endParaRPr lang="ru-RU" b="1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Вектор, </a:t>
            </a:r>
            <a:r>
              <a:rPr lang="en-US" b="1" dirty="0">
                <a:latin typeface="TT Hoves" panose="02000503030000020004" pitchFamily="2" charset="-52"/>
              </a:rPr>
              <a:t>CVSS:3.0/AV:N/AC:L/PR:N/UI:N/S:U/C:H/I:H/A:H</a:t>
            </a:r>
            <a:endParaRPr lang="ru-RU" b="1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Конкретный недостаток реализации, </a:t>
            </a:r>
            <a:r>
              <a:rPr lang="en-US" b="1" dirty="0">
                <a:latin typeface="TT Hoves" panose="02000503030000020004" pitchFamily="2" charset="-52"/>
              </a:rPr>
              <a:t>CWE-416</a:t>
            </a:r>
            <a:endParaRPr lang="ru-RU" b="1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Применимость (</a:t>
            </a:r>
            <a:r>
              <a:rPr lang="en-US" dirty="0">
                <a:latin typeface="TT Hoves" panose="02000503030000020004" pitchFamily="2" charset="-52"/>
              </a:rPr>
              <a:t>CPE)</a:t>
            </a:r>
            <a:r>
              <a:rPr lang="ru-RU" dirty="0">
                <a:latin typeface="TT Hoves" panose="02000503030000020004" pitchFamily="2" charset="-52"/>
              </a:rPr>
              <a:t>, </a:t>
            </a:r>
            <a:r>
              <a:rPr lang="en-US" b="1" dirty="0">
                <a:latin typeface="TT Hoves" panose="02000503030000020004" pitchFamily="2" charset="-52"/>
              </a:rPr>
              <a:t>microsoft:windows7</a:t>
            </a:r>
            <a:r>
              <a:rPr lang="ru-RU" b="1" dirty="0">
                <a:latin typeface="TT Hoves" panose="02000503030000020004" pitchFamily="2" charset="-52"/>
              </a:rPr>
              <a:t> </a:t>
            </a:r>
            <a:r>
              <a:rPr lang="en-US" b="1" dirty="0">
                <a:latin typeface="TT Hoves" panose="02000503030000020004" pitchFamily="2" charset="-52"/>
              </a:rPr>
              <a:t>sp1</a:t>
            </a:r>
            <a:endParaRPr lang="ru-RU" b="1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Наличие исправления или способы смягчения последствий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Common Vulnerabilities and Exposures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128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/>
          <a:lstStyle/>
          <a:p>
            <a:r>
              <a:rPr lang="ru-RU" dirty="0">
                <a:latin typeface="TT Hoves" panose="02000503030000020004" pitchFamily="2" charset="-52"/>
              </a:rPr>
              <a:t>Предназначена для того, чтобы быстро понять, насколько критична уязвимость. </a:t>
            </a:r>
          </a:p>
          <a:p>
            <a:r>
              <a:rPr lang="ru-RU" dirty="0">
                <a:latin typeface="TT Hoves" panose="02000503030000020004" pitchFamily="2" charset="-52"/>
              </a:rPr>
              <a:t>В цифровом эквиваленте измеряется в диапазоне от</a:t>
            </a:r>
            <a:r>
              <a:rPr lang="ru-RU" b="1" dirty="0">
                <a:latin typeface="TT Hoves" panose="02000503030000020004" pitchFamily="2" charset="-52"/>
              </a:rPr>
              <a:t> 0 </a:t>
            </a:r>
            <a:r>
              <a:rPr lang="ru-RU" dirty="0">
                <a:latin typeface="TT Hoves" panose="02000503030000020004" pitchFamily="2" charset="-52"/>
              </a:rPr>
              <a:t>до</a:t>
            </a:r>
            <a:r>
              <a:rPr lang="ru-RU" b="1" dirty="0">
                <a:latin typeface="TT Hoves" panose="02000503030000020004" pitchFamily="2" charset="-52"/>
              </a:rPr>
              <a:t> 10</a:t>
            </a:r>
          </a:p>
          <a:p>
            <a:r>
              <a:rPr lang="ru-RU" dirty="0">
                <a:latin typeface="TT Hoves" panose="02000503030000020004" pitchFamily="2" charset="-52"/>
              </a:rPr>
              <a:t>Часто в системах используется словесные интерпретации, такие как: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Низкий уровень критичности (0-5)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Средний уровень критичности (5-7)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Высокий уровень критичности (7-9)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Критическая уязвимость (9-10)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Шкала критичности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4873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</TotalTime>
  <Words>1831</Words>
  <Application>Microsoft Office PowerPoint</Application>
  <PresentationFormat>Широкоэкранный</PresentationFormat>
  <Paragraphs>248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3" baseType="lpstr">
      <vt:lpstr>Arial</vt:lpstr>
      <vt:lpstr>Calibri</vt:lpstr>
      <vt:lpstr>TT Hoves</vt:lpstr>
      <vt:lpstr>TT Hoves DemiBold</vt:lpstr>
      <vt:lpstr>Verdana</vt:lpstr>
      <vt:lpstr>Verdana Bold</vt:lpstr>
      <vt:lpstr>Wingdings</vt:lpstr>
      <vt:lpstr>Тема Office</vt:lpstr>
      <vt:lpstr>OS Windows </vt:lpstr>
      <vt:lpstr>Варианты угроз инфраструктуре</vt:lpstr>
      <vt:lpstr>Почтовый фишинг</vt:lpstr>
      <vt:lpstr>Вирусное ПО на СНИ</vt:lpstr>
      <vt:lpstr>Проникновение на объект</vt:lpstr>
      <vt:lpstr>Уязвимости систем</vt:lpstr>
      <vt:lpstr>Введение в уязвимости</vt:lpstr>
      <vt:lpstr>Common Vulnerabilities and Exposures</vt:lpstr>
      <vt:lpstr>Шкала критичности</vt:lpstr>
      <vt:lpstr>Метрики (CVSS)</vt:lpstr>
      <vt:lpstr>Калькулятор CVSS</vt:lpstr>
      <vt:lpstr>Вектор атаки (AV)</vt:lpstr>
      <vt:lpstr>Сложность атаки (AC)</vt:lpstr>
      <vt:lpstr>Уровень привилегий (PR)</vt:lpstr>
      <vt:lpstr>Взаимодействие с пользователем (UI)</vt:lpstr>
      <vt:lpstr>Влияние на другие компоненты системы (S)</vt:lpstr>
      <vt:lpstr>Влияние на конфиденциальность (С)</vt:lpstr>
      <vt:lpstr>Влияние на целостность (I)</vt:lpstr>
      <vt:lpstr>Влияние на доступность (A)</vt:lpstr>
      <vt:lpstr>Временные метрики</vt:lpstr>
      <vt:lpstr>Контекстные метрики</vt:lpstr>
      <vt:lpstr>Актуальные уязвимости для инфраструктуры Windows</vt:lpstr>
      <vt:lpstr>Zerologon</vt:lpstr>
      <vt:lpstr>SMBGhost</vt:lpstr>
      <vt:lpstr>Proxylogon</vt:lpstr>
      <vt:lpstr>PrintNightmare</vt:lpstr>
      <vt:lpstr>Нестареющая классика</vt:lpstr>
      <vt:lpstr>Path-the-hash</vt:lpstr>
      <vt:lpstr>LLMNR</vt:lpstr>
      <vt:lpstr>NetBIOS</vt:lpstr>
      <vt:lpstr>Эксплуатация LLMNR  и NetBIOS</vt:lpstr>
      <vt:lpstr>WPAD</vt:lpstr>
      <vt:lpstr>Эксплуатация контроллера домена</vt:lpstr>
      <vt:lpstr>Пример актуальной угрозы</vt:lpstr>
      <vt:lpstr>Как работает Zerologon</vt:lpstr>
      <vt:lpstr>Как работает Zerologon</vt:lpstr>
      <vt:lpstr>Как работает Zerologon</vt:lpstr>
      <vt:lpstr>Как работает Zerologon</vt:lpstr>
      <vt:lpstr>Как работает Zerologon</vt:lpstr>
      <vt:lpstr>Как работает Zerologon</vt:lpstr>
      <vt:lpstr>Как работает Zerologon</vt:lpstr>
      <vt:lpstr>Поиск следов компрометации</vt:lpstr>
      <vt:lpstr>Поиск информации в логах</vt:lpstr>
      <vt:lpstr>Обнаружение атак в сетевом трафике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ikostomakha@ptsecurity.com</dc:creator>
  <cp:lastModifiedBy>Ivan Kostomakha</cp:lastModifiedBy>
  <cp:revision>180</cp:revision>
  <dcterms:created xsi:type="dcterms:W3CDTF">2021-06-05T14:52:40Z</dcterms:created>
  <dcterms:modified xsi:type="dcterms:W3CDTF">2022-04-27T08:22:39Z</dcterms:modified>
</cp:coreProperties>
</file>